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701" r:id="rId2"/>
  </p:sldMasterIdLst>
  <p:notesMasterIdLst>
    <p:notesMasterId r:id="rId24"/>
  </p:notesMasterIdLst>
  <p:sldIdLst>
    <p:sldId id="364" r:id="rId3"/>
    <p:sldId id="369" r:id="rId4"/>
    <p:sldId id="434" r:id="rId5"/>
    <p:sldId id="372" r:id="rId6"/>
    <p:sldId id="370" r:id="rId7"/>
    <p:sldId id="371" r:id="rId8"/>
    <p:sldId id="397" r:id="rId9"/>
    <p:sldId id="458" r:id="rId10"/>
    <p:sldId id="436" r:id="rId11"/>
    <p:sldId id="399" r:id="rId12"/>
    <p:sldId id="400" r:id="rId13"/>
    <p:sldId id="402" r:id="rId14"/>
    <p:sldId id="404" r:id="rId15"/>
    <p:sldId id="456" r:id="rId16"/>
    <p:sldId id="459" r:id="rId17"/>
    <p:sldId id="460" r:id="rId18"/>
    <p:sldId id="461" r:id="rId19"/>
    <p:sldId id="462" r:id="rId20"/>
    <p:sldId id="463" r:id="rId21"/>
    <p:sldId id="464" r:id="rId22"/>
    <p:sldId id="367" r:id="rId23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79C1"/>
    <a:srgbClr val="0067A6"/>
    <a:srgbClr val="CB0000"/>
    <a:srgbClr val="0079A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8063" autoAdjust="0"/>
  </p:normalViewPr>
  <p:slideViewPr>
    <p:cSldViewPr snapToGrid="0" snapToObjects="1">
      <p:cViewPr varScale="1">
        <p:scale>
          <a:sx n="119" d="100"/>
          <a:sy n="119" d="100"/>
        </p:scale>
        <p:origin x="-78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5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A476E-4CCA-FE41-871C-BA4C43448384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61551-879A-3A4B-B4DD-B37E10FF220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3369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Now</a:t>
            </a:r>
            <a:r>
              <a:rPr kumimoji="1" lang="zh-CN" altLang="en-US" dirty="0" smtClean="0"/>
              <a:t> </a:t>
            </a:r>
            <a:r>
              <a:rPr kumimoji="1" lang="zh-CN" altLang="zh-CN" dirty="0" smtClean="0"/>
              <a:t>w</a:t>
            </a:r>
            <a:r>
              <a:rPr kumimoji="1" lang="en-US" altLang="zh-CN" dirty="0" smtClean="0"/>
              <a:t>e</a:t>
            </a:r>
            <a:r>
              <a:rPr kumimoji="1" lang="en-US" altLang="zh-CN" baseline="0" dirty="0" smtClean="0"/>
              <a:t> are going to go through our company introduction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10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minutes.</a:t>
            </a:r>
          </a:p>
          <a:p>
            <a:r>
              <a:rPr kumimoji="1" lang="en-US" altLang="zh-CN" baseline="0" dirty="0" smtClean="0"/>
              <a:t>if you have any questions please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stop me.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61551-879A-3A4B-B4DD-B37E10FF2207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232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61551-879A-3A4B-B4DD-B37E10FF2207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61551-879A-3A4B-B4DD-B37E10FF2207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61551-879A-3A4B-B4DD-B37E10FF2207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61551-879A-3A4B-B4DD-B37E10FF2207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61551-879A-3A4B-B4DD-B37E10FF2207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61551-879A-3A4B-B4DD-B37E10FF2207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61551-879A-3A4B-B4DD-B37E10FF2207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4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1634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9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6079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9274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67074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1926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4181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808080"/>
                </a:solidFill>
              </a:rP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xmlns="" val="217345704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FA3E507-D36D-5944-9FAF-98D9A6FD30E4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F841716-3686-DA41-AA41-58BA50E49CC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9783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FA3E507-D36D-5944-9FAF-98D9A6FD30E4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F841716-3686-DA41-AA41-58BA50E49CC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2797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FA3E507-D36D-5944-9FAF-98D9A6FD30E4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F841716-3686-DA41-AA41-58BA50E49CC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08271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FA3E507-D36D-5944-9FAF-98D9A6FD30E4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F841716-3686-DA41-AA41-58BA50E49CC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5757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429635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FA3E507-D36D-5944-9FAF-98D9A6FD30E4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F841716-3686-DA41-AA41-58BA50E49CC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88318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FA3E507-D36D-5944-9FAF-98D9A6FD30E4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F841716-3686-DA41-AA41-58BA50E49CC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1528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FA3E507-D36D-5944-9FAF-98D9A6FD30E4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7F841716-3686-DA41-AA41-58BA50E49CC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657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9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5866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1756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1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951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3848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3122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88720725-6485-EF4A-A9CB-371CCF9E1CDF}" type="datetimeFigureOut">
              <a:rPr kumimoji="1" lang="zh-CN" altLang="en-US" smtClean="0"/>
              <a:pPr/>
              <a:t>2017/1/5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C30992C0-9EF2-9442-B068-85495026AB3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8077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 userDrawn="1"/>
        </p:nvSpPr>
        <p:spPr>
          <a:xfrm>
            <a:off x="7680327" y="4888364"/>
            <a:ext cx="1463675" cy="2115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" pitchFamily="34" charset="0"/>
                <a:ea typeface="宋体" pitchFamily="2" charset="-122"/>
                <a:cs typeface="宋体" charset="0"/>
              </a:rPr>
              <a:t> </a:t>
            </a:r>
            <a:r>
              <a:rPr lang="en-US" altLang="zh-CN" sz="90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" pitchFamily="34" charset="0"/>
                <a:ea typeface="宋体" pitchFamily="2" charset="-122"/>
                <a:cs typeface="宋体" charset="0"/>
              </a:rPr>
              <a:t>www.intelligentgroup.cn </a:t>
            </a:r>
          </a:p>
        </p:txBody>
      </p:sp>
      <p:sp>
        <p:nvSpPr>
          <p:cNvPr id="12" name="标题占位符 11"/>
          <p:cNvSpPr>
            <a:spLocks noGrp="1"/>
          </p:cNvSpPr>
          <p:nvPr>
            <p:ph type="title"/>
          </p:nvPr>
        </p:nvSpPr>
        <p:spPr>
          <a:xfrm>
            <a:off x="1269915" y="0"/>
            <a:ext cx="7770177" cy="4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pic>
        <p:nvPicPr>
          <p:cNvPr id="6" name="图片 5" descr="运泰利logo new 401.png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80327" y="126607"/>
            <a:ext cx="1340515" cy="332683"/>
          </a:xfrm>
          <a:prstGeom prst="rect">
            <a:avLst/>
          </a:prstGeom>
        </p:spPr>
      </p:pic>
      <p:cxnSp>
        <p:nvCxnSpPr>
          <p:cNvPr id="7" name="直线连接符 9"/>
          <p:cNvCxnSpPr/>
          <p:nvPr userDrawn="1"/>
        </p:nvCxnSpPr>
        <p:spPr>
          <a:xfrm>
            <a:off x="394637" y="471232"/>
            <a:ext cx="728569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7966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727" r:id="rId8"/>
    <p:sldLayoutId id="2147483714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13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运泰利logo new 401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339" y="82653"/>
            <a:ext cx="1168577" cy="290012"/>
          </a:xfrm>
          <a:prstGeom prst="rect">
            <a:avLst/>
          </a:prstGeom>
        </p:spPr>
      </p:pic>
      <p:sp>
        <p:nvSpPr>
          <p:cNvPr id="8" name="TextBox 8"/>
          <p:cNvSpPr txBox="1"/>
          <p:nvPr userDrawn="1"/>
        </p:nvSpPr>
        <p:spPr>
          <a:xfrm>
            <a:off x="7680327" y="4931904"/>
            <a:ext cx="1463675" cy="2115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" pitchFamily="34" charset="0"/>
                <a:ea typeface="宋体" pitchFamily="2" charset="-122"/>
                <a:cs typeface="宋体" charset="0"/>
              </a:rPr>
              <a:t> </a:t>
            </a:r>
            <a:r>
              <a:rPr lang="en-US" altLang="zh-CN" sz="90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" pitchFamily="34" charset="0"/>
                <a:ea typeface="宋体" pitchFamily="2" charset="-122"/>
                <a:cs typeface="宋体" charset="0"/>
              </a:rPr>
              <a:t>www.intelligentgroup.cn </a:t>
            </a:r>
          </a:p>
        </p:txBody>
      </p:sp>
    </p:spTree>
    <p:extLst>
      <p:ext uri="{BB962C8B-B14F-4D97-AF65-F5344CB8AC3E}">
        <p14:creationId xmlns:p14="http://schemas.microsoft.com/office/powerpoint/2010/main" xmlns="" val="354888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线连接符 33"/>
          <p:cNvCxnSpPr/>
          <p:nvPr/>
        </p:nvCxnSpPr>
        <p:spPr>
          <a:xfrm>
            <a:off x="0" y="2412109"/>
            <a:ext cx="9144000" cy="1628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0"/>
            <a:ext cx="9144000" cy="82777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35424" y="2605073"/>
            <a:ext cx="58309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/>
              </a:rPr>
              <a:t>珠海市运泰利自动化</a:t>
            </a:r>
            <a:r>
              <a:rPr lang="en-US" altLang="zh-CN" sz="2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/>
              </a:rPr>
              <a:t>2017</a:t>
            </a:r>
            <a:r>
              <a:rPr lang="zh-CN" altLang="en-US" sz="2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/>
              </a:rPr>
              <a:t>校园招聘</a:t>
            </a:r>
          </a:p>
          <a:p>
            <a:r>
              <a:rPr lang="zh-CN" altLang="en-US" sz="2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/>
              </a:rPr>
              <a:t/>
            </a:r>
            <a:br>
              <a:rPr lang="zh-CN" altLang="en-US" sz="2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/>
              </a:rPr>
            </a:br>
            <a:endParaRPr lang="zh-CN" altLang="en-US" sz="2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97" y="203172"/>
            <a:ext cx="6864566" cy="20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01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560845" y="57249"/>
            <a:ext cx="3765988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-2017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校招岗位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21100902"/>
              </p:ext>
            </p:extLst>
          </p:nvPr>
        </p:nvGraphicFramePr>
        <p:xfrm>
          <a:off x="425116" y="655013"/>
          <a:ext cx="8317830" cy="3673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51"/>
                <a:gridCol w="848060"/>
                <a:gridCol w="550476"/>
                <a:gridCol w="908825"/>
                <a:gridCol w="3038296"/>
                <a:gridCol w="1709419"/>
                <a:gridCol w="877603"/>
              </a:tblGrid>
              <a:tr h="4358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编号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Times New Roman"/>
                          <a:ea typeface="宋体"/>
                        </a:rPr>
                        <a:t>招聘岗位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latin typeface="Times New Roman"/>
                          <a:ea typeface="宋体"/>
                        </a:rPr>
                        <a:t>拟招人数</a:t>
                      </a:r>
                      <a:endParaRPr lang="zh-CN" sz="12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latin typeface="Times New Roman"/>
                          <a:ea typeface="宋体"/>
                        </a:rPr>
                        <a:t>学历要求</a:t>
                      </a:r>
                      <a:endParaRPr lang="zh-CN" sz="12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atin typeface="Times New Roman"/>
                          <a:ea typeface="宋体"/>
                        </a:rPr>
                        <a:t>岗位要求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岗位发展方向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工作地点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17084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latin typeface="Times New Roman"/>
                          <a:ea typeface="宋体"/>
                        </a:rPr>
                        <a:t>1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软件类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宋体"/>
                          <a:ea typeface="宋体"/>
                        </a:rPr>
                        <a:t>50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本科</a:t>
                      </a:r>
                      <a:r>
                        <a:rPr lang="en-US" sz="1200" kern="100" dirty="0">
                          <a:latin typeface="Times New Roman"/>
                          <a:ea typeface="宋体"/>
                        </a:rPr>
                        <a:t>/</a:t>
                      </a: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研究生</a:t>
                      </a:r>
                      <a:r>
                        <a:rPr lang="en-US" altLang="zh-CN" sz="1200" kern="100" dirty="0" smtClean="0">
                          <a:latin typeface="Times New Roman"/>
                          <a:ea typeface="宋体"/>
                        </a:rPr>
                        <a:t>/</a:t>
                      </a: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博士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软件工程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、计算机科学与</a:t>
                      </a: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技术</a:t>
                      </a: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,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数学，电子信息工程、网络工程、数学、物理、光学、机器视觉等</a:t>
                      </a: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相关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专业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熟悉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软件基本工程</a:t>
                      </a: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，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熟悉</a:t>
                      </a:r>
                      <a:r>
                        <a:rPr 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C/C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++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或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Java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至少一种语言</a:t>
                      </a: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，</a:t>
                      </a:r>
                      <a:endParaRPr lang="en-US" altLang="zh-CN" sz="1200" kern="100" dirty="0" smtClean="0">
                        <a:solidFill>
                          <a:srgbClr val="000000"/>
                        </a:solidFill>
                        <a:latin typeface="Times New Roman"/>
                        <a:ea typeface="宋体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英文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四级以上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男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女不限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1.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软件架构师 </a:t>
                      </a:r>
                      <a:endParaRPr lang="en-US" altLang="zh-CN" sz="1200" kern="100" dirty="0" smtClean="0">
                        <a:solidFill>
                          <a:srgbClr val="000000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2.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系统软件工程师</a:t>
                      </a:r>
                      <a:endParaRPr lang="en-US" altLang="zh-CN" sz="1200" kern="100" dirty="0" smtClean="0">
                        <a:solidFill>
                          <a:srgbClr val="000000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3.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现场应用工程师</a:t>
                      </a:r>
                      <a:endParaRPr lang="en-US" altLang="zh-CN" sz="1200" kern="100" dirty="0" smtClean="0">
                        <a:solidFill>
                          <a:srgbClr val="000000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4.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系统应用工程师</a:t>
                      </a:r>
                      <a:endParaRPr lang="en-US" altLang="zh-CN" sz="1200" kern="100" dirty="0" smtClean="0">
                        <a:solidFill>
                          <a:srgbClr val="000000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5.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图像视觉工程师</a:t>
                      </a:r>
                      <a:endParaRPr lang="en-US" altLang="zh-CN" sz="1200" kern="100" dirty="0" smtClean="0">
                        <a:solidFill>
                          <a:srgbClr val="000000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6.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运动控制工程师</a:t>
                      </a:r>
                      <a:endParaRPr lang="en-US" altLang="zh-CN" sz="1200" kern="100" dirty="0" smtClean="0">
                        <a:solidFill>
                          <a:srgbClr val="000000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7.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自动化软件工程师</a:t>
                      </a: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8.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网络工程师</a:t>
                      </a:r>
                      <a:endParaRPr lang="en-US" altLang="zh-CN" sz="1200" kern="100" dirty="0" smtClean="0">
                        <a:solidFill>
                          <a:srgbClr val="000000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9.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测试开发工程师</a:t>
                      </a:r>
                      <a:endParaRPr lang="en-US" altLang="zh-CN" sz="1200" kern="100" dirty="0" smtClean="0">
                        <a:solidFill>
                          <a:srgbClr val="000000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珠海</a:t>
                      </a: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、深圳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、苏州</a:t>
                      </a:r>
                      <a:endParaRPr lang="zh-CN" sz="1200" kern="100" dirty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15293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latin typeface="Times New Roman"/>
                          <a:ea typeface="宋体"/>
                        </a:rPr>
                        <a:t>2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电子类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宋体"/>
                          <a:ea typeface="宋体"/>
                        </a:rPr>
                        <a:t>40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本科</a:t>
                      </a:r>
                      <a:r>
                        <a:rPr lang="en-US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/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研究生</a:t>
                      </a:r>
                      <a:r>
                        <a:rPr lang="en-US" alt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/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博士</a:t>
                      </a:r>
                      <a:endParaRPr lang="zh-CN" altLang="en-US" sz="1200" kern="100" dirty="0">
                        <a:solidFill>
                          <a:srgbClr val="000000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电子信息工程、电子科学与技术、光      电信息工程、测控技术与仪器、通信工程、自动化、微波专业、射频等相关专业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英语</a:t>
                      </a: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四级以上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男女</a:t>
                      </a: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不限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1.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电子设计工程师</a:t>
                      </a: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 </a:t>
                      </a:r>
                      <a:endParaRPr lang="zh-CN" altLang="en-US" sz="1200" kern="100" dirty="0" smtClean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2.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嵌入式工程师</a:t>
                      </a:r>
                      <a:endParaRPr lang="en-US" altLang="en-US" sz="1200" kern="100" dirty="0" smtClean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3.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光学技术工程师</a:t>
                      </a: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4.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现场应用工程师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5.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射频技术工程师</a:t>
                      </a: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 </a:t>
                      </a:r>
                      <a:endParaRPr lang="zh-CN" altLang="en-US" sz="1200" kern="100" dirty="0" smtClean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6.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品质工程师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7.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项目管理工程师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8.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  <a:cs typeface="+mn-cs"/>
                        </a:rPr>
                        <a:t>技术支持工程师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珠海、深圳、苏州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8063683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8301025"/>
              </p:ext>
            </p:extLst>
          </p:nvPr>
        </p:nvGraphicFramePr>
        <p:xfrm>
          <a:off x="465221" y="554691"/>
          <a:ext cx="8269706" cy="422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00"/>
                <a:gridCol w="852575"/>
                <a:gridCol w="582652"/>
                <a:gridCol w="991332"/>
                <a:gridCol w="3092780"/>
                <a:gridCol w="1497522"/>
                <a:gridCol w="865645"/>
              </a:tblGrid>
              <a:tr h="399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latin typeface="Times New Roman"/>
                          <a:ea typeface="宋体"/>
                        </a:rPr>
                        <a:t>编号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Times New Roman"/>
                          <a:ea typeface="宋体"/>
                        </a:rPr>
                        <a:t>招聘岗位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latin typeface="Times New Roman"/>
                          <a:ea typeface="宋体"/>
                        </a:rPr>
                        <a:t>拟招人数</a:t>
                      </a:r>
                      <a:endParaRPr lang="zh-CN" sz="14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Times New Roman"/>
                          <a:ea typeface="宋体"/>
                        </a:rPr>
                        <a:t>学历要求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latin typeface="Times New Roman"/>
                          <a:ea typeface="宋体"/>
                        </a:rPr>
                        <a:t>岗位要求</a:t>
                      </a:r>
                      <a:endParaRPr lang="zh-CN" sz="140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latin typeface="Times New Roman"/>
                          <a:ea typeface="宋体"/>
                        </a:rPr>
                        <a:t>岗位发展方向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latin typeface="Times New Roman"/>
                          <a:ea typeface="宋体"/>
                        </a:rPr>
                        <a:t>工作地点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13979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latin typeface="Times New Roman"/>
                          <a:ea typeface="宋体"/>
                        </a:rPr>
                        <a:t>3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机械类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宋体"/>
                          <a:ea typeface="宋体"/>
                        </a:rPr>
                        <a:t>30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本科</a:t>
                      </a:r>
                      <a:r>
                        <a:rPr 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/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研究生</a:t>
                      </a: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/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博士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defTabSz="457200" rtl="0" eaLnBrk="1" latinLnBrk="0" hangingPunct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机械制造与自动化、自动化控制、材料加工工程、机械电子工程、机械设计及理论、材料成型及控制工程 、过程装备与控制工程、工业机器人技术等相关专业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英语</a:t>
                      </a: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四级以上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男女</a:t>
                      </a: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不限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defTabSz="457200" rtl="0" eaLnBrk="1" latinLnBrk="0" hangingPunct="1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1.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机械工程师</a:t>
                      </a: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 </a:t>
                      </a:r>
                      <a:endParaRPr lang="zh-CN" altLang="en-US" sz="1200" kern="100" dirty="0" smtClean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marL="342900" lvl="0" indent="-342900" algn="l" defTabSz="457200" rtl="0" eaLnBrk="1" latinLnBrk="0" hangingPunct="1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2.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仿真分析工程师</a:t>
                      </a:r>
                    </a:p>
                    <a:p>
                      <a:pPr marL="342900" lvl="0" indent="-342900" algn="l" defTabSz="457200" rtl="0" eaLnBrk="1" latinLnBrk="0" hangingPunct="1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3.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材料工程师</a:t>
                      </a: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 </a:t>
                      </a:r>
                      <a:endParaRPr lang="zh-CN" altLang="en-US" sz="1200" kern="100" dirty="0" smtClean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marL="342900" lvl="0" indent="-342900" algn="l" defTabSz="457200" rtl="0" eaLnBrk="1" latinLnBrk="0" hangingPunct="1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4.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项目管理</a:t>
                      </a: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 </a:t>
                      </a:r>
                      <a:endParaRPr lang="zh-CN" altLang="en-US" sz="1200" kern="100" dirty="0" smtClean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marL="342900" lvl="0" indent="-342900" algn="l" defTabSz="457200" rtl="0" eaLnBrk="1" latinLnBrk="0" hangingPunct="1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5.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品质工程师</a:t>
                      </a:r>
                      <a:endParaRPr lang="en-US" altLang="zh-CN" sz="1200" kern="100" dirty="0" smtClean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  <a:p>
                      <a:pPr marL="342900" lvl="0" indent="-342900" algn="l" defTabSz="457200" rtl="0" eaLnBrk="1" latinLnBrk="0" hangingPunct="1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6.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项目管理工程师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珠海、深圳、苏州</a:t>
                      </a:r>
                    </a:p>
                  </a:txBody>
                  <a:tcPr marL="68580" marR="68580" marT="0" marB="0" anchor="ctr"/>
                </a:tc>
              </a:tr>
              <a:tr h="11982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latin typeface="Times New Roman"/>
                          <a:ea typeface="宋体"/>
                        </a:rPr>
                        <a:t>4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电气及</a:t>
                      </a: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自动化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类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15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本科</a:t>
                      </a:r>
                      <a:r>
                        <a:rPr lang="en-US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/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latin typeface="Times New Roman"/>
                          <a:ea typeface="宋体"/>
                          <a:cs typeface="+mn-cs"/>
                        </a:rPr>
                        <a:t>研究生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机电一</a:t>
                      </a: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体</a:t>
                      </a: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化</a:t>
                      </a: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自动化</a:t>
                      </a: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控制</a:t>
                      </a: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电气等</a:t>
                      </a: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相关专业</a:t>
                      </a:r>
                      <a:endParaRPr lang="en-US" altLang="zh-CN" sz="1200" kern="100" dirty="0" smtClean="0">
                        <a:latin typeface="Times New Roman"/>
                        <a:ea typeface="宋体"/>
                      </a:endParaRPr>
                    </a:p>
                    <a:p>
                      <a:pPr marL="34290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熟悉</a:t>
                      </a:r>
                      <a:r>
                        <a:rPr lang="en-US" altLang="zh-CN" sz="1200" kern="100" dirty="0" smtClean="0">
                          <a:latin typeface="Times New Roman"/>
                          <a:ea typeface="宋体"/>
                        </a:rPr>
                        <a:t>PLC</a:t>
                      </a: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，</a:t>
                      </a:r>
                      <a:r>
                        <a:rPr lang="en-US" altLang="zh-CN" sz="1200" kern="100" dirty="0" smtClean="0">
                          <a:latin typeface="Times New Roman"/>
                          <a:ea typeface="宋体"/>
                        </a:rPr>
                        <a:t>C</a:t>
                      </a: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语言，有使用</a:t>
                      </a:r>
                      <a:r>
                        <a:rPr lang="en-US" altLang="zh-CN" sz="1200" kern="100" dirty="0" err="1" smtClean="0">
                          <a:latin typeface="Times New Roman"/>
                          <a:ea typeface="宋体"/>
                        </a:rPr>
                        <a:t>Eplan</a:t>
                      </a: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的经验</a:t>
                      </a:r>
                      <a:endParaRPr lang="en-US" altLang="zh-CN" sz="1200" kern="100" dirty="0" smtClean="0">
                        <a:latin typeface="Times New Roman"/>
                        <a:ea typeface="宋体"/>
                      </a:endParaRPr>
                    </a:p>
                    <a:p>
                      <a:pPr marL="34290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US" sz="1200" kern="100" dirty="0" smtClean="0">
                          <a:latin typeface="Times New Roman"/>
                          <a:ea typeface="宋体"/>
                        </a:rPr>
                        <a:t>英语四级以上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marL="34290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200" kern="100" dirty="0" smtClean="0">
                          <a:latin typeface="Times New Roman"/>
                          <a:ea typeface="宋体"/>
                        </a:rPr>
                        <a:t>男女</a:t>
                      </a: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不限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1.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电气工程师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2</a:t>
                      </a:r>
                      <a:r>
                        <a:rPr lang="en-US" sz="1200" kern="100" dirty="0" smtClean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.</a:t>
                      </a:r>
                      <a:r>
                        <a:rPr lang="zh-CN" altLang="en-US" sz="1200" kern="100" dirty="0" smtClean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自动化</a:t>
                      </a:r>
                      <a:r>
                        <a:rPr lang="zh-CN" sz="1200" kern="100" dirty="0" smtClean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工程师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latin typeface="Times New Roman"/>
                          <a:ea typeface="宋体"/>
                        </a:rPr>
                        <a:t>珠海、深圳、苏州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11982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latin typeface="Times New Roman"/>
                          <a:ea typeface="宋体"/>
                        </a:rPr>
                        <a:t>5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Times New Roman"/>
                          <a:ea typeface="宋体"/>
                        </a:rPr>
                        <a:t>管理类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sz="1200" kern="2200" dirty="0">
                          <a:latin typeface="宋体"/>
                          <a:ea typeface="宋体"/>
                        </a:rPr>
                        <a:t>12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zh-CN" sz="1200" kern="2200" dirty="0">
                          <a:latin typeface="Times New Roman"/>
                          <a:ea typeface="宋体"/>
                        </a:rPr>
                        <a:t>本科</a:t>
                      </a:r>
                      <a:r>
                        <a:rPr lang="en-US" sz="1200" kern="2200" dirty="0" smtClean="0">
                          <a:latin typeface="Times New Roman"/>
                          <a:ea typeface="宋体"/>
                        </a:rPr>
                        <a:t>/</a:t>
                      </a:r>
                      <a:r>
                        <a:rPr lang="zh-CN" altLang="en-US" sz="1200" kern="2200" dirty="0" smtClean="0">
                          <a:latin typeface="Times New Roman"/>
                          <a:ea typeface="宋体"/>
                        </a:rPr>
                        <a:t>研究生</a:t>
                      </a:r>
                      <a:r>
                        <a:rPr lang="en-US" altLang="zh-CN" sz="1200" kern="2200" dirty="0" smtClean="0">
                          <a:latin typeface="Times New Roman"/>
                          <a:ea typeface="宋体"/>
                        </a:rPr>
                        <a:t>/</a:t>
                      </a:r>
                      <a:r>
                        <a:rPr lang="en-US" sz="1200" kern="2200" dirty="0" smtClean="0">
                          <a:latin typeface="Times New Roman"/>
                          <a:ea typeface="宋体"/>
                        </a:rPr>
                        <a:t>MBA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sz="1200" kern="2200" dirty="0">
                          <a:latin typeface="宋体"/>
                          <a:ea typeface="宋体"/>
                        </a:rPr>
                        <a:t>1.</a:t>
                      </a:r>
                      <a:r>
                        <a:rPr lang="zh-CN" sz="1200" kern="2200" dirty="0">
                          <a:latin typeface="Times New Roman"/>
                          <a:ea typeface="宋体"/>
                        </a:rPr>
                        <a:t>机械、电子、英语、工商管理、</a:t>
                      </a:r>
                      <a:r>
                        <a:rPr lang="zh-CN" sz="1200" kern="2200" dirty="0" smtClean="0">
                          <a:latin typeface="Times New Roman"/>
                          <a:ea typeface="宋体"/>
                        </a:rPr>
                        <a:t>人力资源</a:t>
                      </a:r>
                      <a:r>
                        <a:rPr lang="zh-CN" altLang="en-US" sz="1200" kern="2200" dirty="0" smtClean="0">
                          <a:latin typeface="Times New Roman"/>
                          <a:ea typeface="宋体"/>
                        </a:rPr>
                        <a:t>、市场营销、安全工程、财务管理、企业管理、品质管理、</a:t>
                      </a:r>
                      <a:r>
                        <a:rPr lang="zh-CN" sz="1200" kern="2200" dirty="0" smtClean="0">
                          <a:latin typeface="Times New Roman"/>
                          <a:ea typeface="宋体"/>
                        </a:rPr>
                        <a:t>等</a:t>
                      </a:r>
                      <a:r>
                        <a:rPr lang="zh-CN" sz="1200" kern="2200" dirty="0">
                          <a:latin typeface="Times New Roman"/>
                          <a:ea typeface="宋体"/>
                        </a:rPr>
                        <a:t>相关专业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sz="1200" kern="2200" dirty="0">
                          <a:latin typeface="宋体"/>
                          <a:ea typeface="宋体"/>
                        </a:rPr>
                        <a:t>2.</a:t>
                      </a:r>
                      <a:r>
                        <a:rPr lang="zh-CN" sz="1200" kern="2200" dirty="0">
                          <a:latin typeface="Times New Roman"/>
                          <a:ea typeface="宋体"/>
                        </a:rPr>
                        <a:t>英语</a:t>
                      </a:r>
                      <a:r>
                        <a:rPr lang="en-US" sz="1200" kern="2200" dirty="0">
                          <a:latin typeface="Times New Roman"/>
                          <a:ea typeface="宋体"/>
                        </a:rPr>
                        <a:t>6</a:t>
                      </a:r>
                      <a:r>
                        <a:rPr lang="zh-CN" sz="1200" kern="2200" dirty="0" smtClean="0">
                          <a:latin typeface="Times New Roman"/>
                          <a:ea typeface="宋体"/>
                        </a:rPr>
                        <a:t>级</a:t>
                      </a:r>
                      <a:r>
                        <a:rPr lang="zh-CN" altLang="en-US" sz="1200" kern="2200" dirty="0" smtClean="0">
                          <a:latin typeface="Times New Roman"/>
                          <a:ea typeface="宋体"/>
                        </a:rPr>
                        <a:t>以上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sz="1200" kern="2200" dirty="0">
                          <a:latin typeface="宋体"/>
                          <a:ea typeface="宋体"/>
                        </a:rPr>
                        <a:t>3.</a:t>
                      </a:r>
                      <a:r>
                        <a:rPr lang="zh-CN" sz="1200" kern="2200" dirty="0">
                          <a:latin typeface="Times New Roman"/>
                          <a:ea typeface="宋体"/>
                        </a:rPr>
                        <a:t>男女不限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sz="1200" kern="2200" dirty="0">
                          <a:latin typeface="宋体"/>
                          <a:ea typeface="宋体"/>
                        </a:rPr>
                        <a:t>1</a:t>
                      </a:r>
                      <a:r>
                        <a:rPr lang="en-US" sz="1200" kern="2200" dirty="0" smtClean="0">
                          <a:latin typeface="宋体"/>
                          <a:ea typeface="宋体"/>
                        </a:rPr>
                        <a:t>.</a:t>
                      </a:r>
                      <a:r>
                        <a:rPr lang="zh-CN" altLang="en-US" sz="1200" kern="2200" dirty="0" smtClean="0">
                          <a:latin typeface="Times New Roman"/>
                          <a:ea typeface="宋体"/>
                        </a:rPr>
                        <a:t>会计师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sz="1200" kern="2200" dirty="0">
                          <a:latin typeface="宋体"/>
                          <a:ea typeface="宋体"/>
                        </a:rPr>
                        <a:t>2</a:t>
                      </a:r>
                      <a:r>
                        <a:rPr lang="en-US" sz="1200" kern="2200" dirty="0" smtClean="0">
                          <a:latin typeface="宋体"/>
                          <a:ea typeface="宋体"/>
                        </a:rPr>
                        <a:t>.</a:t>
                      </a:r>
                      <a:r>
                        <a:rPr lang="zh-CN" altLang="en-US" sz="1200" kern="2200" dirty="0" smtClean="0">
                          <a:latin typeface="Times New Roman"/>
                          <a:ea typeface="宋体"/>
                        </a:rPr>
                        <a:t>人力资源</a:t>
                      </a:r>
                      <a:r>
                        <a:rPr lang="zh-CN" sz="1200" kern="2200" dirty="0" smtClean="0">
                          <a:latin typeface="Times New Roman"/>
                          <a:ea typeface="宋体"/>
                        </a:rPr>
                        <a:t>专员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sz="1200" kern="2200" dirty="0">
                          <a:latin typeface="宋体"/>
                          <a:ea typeface="宋体"/>
                        </a:rPr>
                        <a:t>3</a:t>
                      </a:r>
                      <a:r>
                        <a:rPr lang="en-US" sz="1200" kern="2200" dirty="0" smtClean="0">
                          <a:latin typeface="宋体"/>
                          <a:ea typeface="宋体"/>
                        </a:rPr>
                        <a:t>.</a:t>
                      </a:r>
                      <a:r>
                        <a:rPr lang="zh-CN" altLang="en-US" sz="1200" kern="2200" dirty="0" smtClean="0">
                          <a:latin typeface="Times New Roman"/>
                          <a:ea typeface="宋体"/>
                        </a:rPr>
                        <a:t>安全</a:t>
                      </a:r>
                      <a:r>
                        <a:rPr lang="zh-CN" sz="1200" kern="2200" dirty="0" smtClean="0">
                          <a:latin typeface="Times New Roman"/>
                          <a:ea typeface="宋体"/>
                        </a:rPr>
                        <a:t>专员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sz="1200" kern="2200" dirty="0">
                          <a:latin typeface="宋体"/>
                          <a:ea typeface="宋体"/>
                        </a:rPr>
                        <a:t>4.</a:t>
                      </a:r>
                      <a:r>
                        <a:rPr lang="zh-CN" sz="1200" kern="2200" dirty="0">
                          <a:latin typeface="Times New Roman"/>
                          <a:ea typeface="宋体"/>
                        </a:rPr>
                        <a:t>采购工程师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sz="1200" kern="2200" dirty="0">
                          <a:latin typeface="宋体"/>
                          <a:ea typeface="宋体"/>
                        </a:rPr>
                        <a:t>5.</a:t>
                      </a:r>
                      <a:r>
                        <a:rPr lang="zh-CN" sz="1200" kern="2200" dirty="0">
                          <a:latin typeface="Times New Roman"/>
                          <a:ea typeface="宋体"/>
                        </a:rPr>
                        <a:t>品质</a:t>
                      </a:r>
                      <a:r>
                        <a:rPr lang="zh-CN" sz="1200" kern="2200" dirty="0" smtClean="0">
                          <a:latin typeface="Times New Roman"/>
                          <a:ea typeface="宋体"/>
                        </a:rPr>
                        <a:t>工程师</a:t>
                      </a:r>
                      <a:endParaRPr lang="en-US" altLang="zh-CN" sz="1200" kern="2200" dirty="0" smtClean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US" altLang="zh-CN" sz="1200" kern="2200" dirty="0" smtClean="0">
                          <a:solidFill>
                            <a:schemeClr val="dk1"/>
                          </a:solidFill>
                          <a:latin typeface="宋体"/>
                          <a:ea typeface="宋体"/>
                          <a:cs typeface="+mn-cs"/>
                        </a:rPr>
                        <a:t>6</a:t>
                      </a:r>
                      <a:r>
                        <a:rPr lang="en-US" altLang="zh-CN" sz="1200" kern="2200" dirty="0" smtClean="0">
                          <a:latin typeface="Times New Roman"/>
                          <a:ea typeface="宋体"/>
                        </a:rPr>
                        <a:t>. </a:t>
                      </a:r>
                      <a:r>
                        <a:rPr lang="zh-CN" altLang="en-US" sz="1200" kern="2200" dirty="0" smtClean="0">
                          <a:latin typeface="Times New Roman"/>
                          <a:ea typeface="宋体"/>
                        </a:rPr>
                        <a:t>项目管理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zh-CN" sz="1200" kern="2200" dirty="0" smtClean="0">
                          <a:latin typeface="Times New Roman"/>
                          <a:ea typeface="宋体"/>
                        </a:rPr>
                        <a:t>珠海</a:t>
                      </a:r>
                      <a:r>
                        <a:rPr lang="zh-CN" altLang="en-US" sz="1200" kern="2200" dirty="0" smtClean="0">
                          <a:latin typeface="Times New Roman"/>
                          <a:ea typeface="宋体"/>
                        </a:rPr>
                        <a:t>、深圳</a:t>
                      </a:r>
                      <a:endParaRPr lang="zh-CN" sz="12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8063683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ia202859\Desktop\5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59844" y="1000114"/>
            <a:ext cx="1746500" cy="816283"/>
          </a:xfrm>
          <a:prstGeom prst="rect">
            <a:avLst/>
          </a:prstGeom>
          <a:noFill/>
        </p:spPr>
      </p:pic>
      <p:pic>
        <p:nvPicPr>
          <p:cNvPr id="13" name="Picture 4" descr="C:\Users\ia202859\Desktop\2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236681" y="1263424"/>
            <a:ext cx="1746500" cy="627308"/>
          </a:xfrm>
          <a:prstGeom prst="rect">
            <a:avLst/>
          </a:prstGeom>
          <a:noFill/>
        </p:spPr>
      </p:pic>
      <p:pic>
        <p:nvPicPr>
          <p:cNvPr id="14" name="Picture 5" descr="C:\Users\ia202859\Desktop\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7812" y="1428742"/>
            <a:ext cx="1746500" cy="482223"/>
          </a:xfrm>
          <a:prstGeom prst="rect">
            <a:avLst/>
          </a:prstGeom>
          <a:noFill/>
        </p:spPr>
      </p:pic>
      <p:pic>
        <p:nvPicPr>
          <p:cNvPr id="15" name="Picture 6" descr="C:\Users\ia202859\Desktop\3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18127" y="1128252"/>
            <a:ext cx="1746500" cy="713807"/>
          </a:xfrm>
          <a:prstGeom prst="rect">
            <a:avLst/>
          </a:prstGeom>
          <a:noFill/>
        </p:spPr>
      </p:pic>
      <p:pic>
        <p:nvPicPr>
          <p:cNvPr id="16" name="Picture 7" descr="C:\Users\ia202859\Desktop\6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732808" y="851454"/>
            <a:ext cx="1884622" cy="968683"/>
          </a:xfrm>
          <a:prstGeom prst="rect">
            <a:avLst/>
          </a:prstGeom>
          <a:noFill/>
        </p:spPr>
      </p:pic>
      <p:pic>
        <p:nvPicPr>
          <p:cNvPr id="17" name="Picture 2" descr="D:\pic_处理 素材\成熟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02984" y="1071552"/>
            <a:ext cx="1117601" cy="558800"/>
          </a:xfrm>
          <a:prstGeom prst="rect">
            <a:avLst/>
          </a:prstGeom>
          <a:noFill/>
        </p:spPr>
      </p:pic>
      <p:pic>
        <p:nvPicPr>
          <p:cNvPr id="18" name="Picture 3" descr="D:\pic_处理 素材\1practic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016393" y="1449876"/>
            <a:ext cx="899770" cy="449885"/>
          </a:xfrm>
          <a:prstGeom prst="rect">
            <a:avLst/>
          </a:prstGeom>
          <a:noFill/>
        </p:spPr>
      </p:pic>
      <p:pic>
        <p:nvPicPr>
          <p:cNvPr id="23" name="Picture 4" descr="D:\pic_处理 素材\2entry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759514" y="1357304"/>
            <a:ext cx="865840" cy="432920"/>
          </a:xfrm>
          <a:prstGeom prst="rect">
            <a:avLst/>
          </a:prstGeom>
          <a:noFill/>
        </p:spPr>
      </p:pic>
      <p:pic>
        <p:nvPicPr>
          <p:cNvPr id="24" name="Picture 5" descr="D:\pic_处理 素材\dev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788979" y="1177508"/>
            <a:ext cx="903630" cy="451815"/>
          </a:xfrm>
          <a:prstGeom prst="rect">
            <a:avLst/>
          </a:prstGeom>
          <a:noFill/>
        </p:spPr>
      </p:pic>
      <p:pic>
        <p:nvPicPr>
          <p:cNvPr id="25" name="Picture 6" descr="D:\pic_处理 素材\grow up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18001" y="1247090"/>
            <a:ext cx="943660" cy="471830"/>
          </a:xfrm>
          <a:prstGeom prst="rect">
            <a:avLst/>
          </a:prstGeom>
          <a:noFill/>
        </p:spPr>
      </p:pic>
      <p:grpSp>
        <p:nvGrpSpPr>
          <p:cNvPr id="26" name="组合 25"/>
          <p:cNvGrpSpPr/>
          <p:nvPr/>
        </p:nvGrpSpPr>
        <p:grpSpPr>
          <a:xfrm>
            <a:off x="902126" y="2000246"/>
            <a:ext cx="1219200" cy="2147015"/>
            <a:chOff x="1678235" y="1839010"/>
            <a:chExt cx="1219200" cy="2147015"/>
          </a:xfrm>
        </p:grpSpPr>
        <p:sp>
          <p:nvSpPr>
            <p:cNvPr id="27" name="六边形 26"/>
            <p:cNvSpPr/>
            <p:nvPr/>
          </p:nvSpPr>
          <p:spPr bwMode="auto">
            <a:xfrm>
              <a:off x="1678235" y="2842425"/>
              <a:ext cx="1219200" cy="1143600"/>
            </a:xfrm>
            <a:prstGeom prst="hexagon">
              <a:avLst/>
            </a:pr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90513" marR="0" indent="-290513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itchFamily="2" charset="2"/>
                <a:buChar char="n"/>
                <a:tabLst/>
              </a:pPr>
              <a:endParaRPr kumimoji="0" lang="zh-CN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 bwMode="auto">
            <a:xfrm rot="5400000">
              <a:off x="1717971" y="2334310"/>
              <a:ext cx="991394" cy="794"/>
            </a:xfrm>
            <a:prstGeom prst="line">
              <a:avLst/>
            </a:prstGeom>
            <a:ln w="12700">
              <a:solidFill>
                <a:srgbClr val="FF66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22716" y="2000246"/>
              <a:ext cx="304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个月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78235" y="2996856"/>
              <a:ext cx="1143000" cy="770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提供</a:t>
              </a:r>
              <a:endPara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基础培训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带教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辅导，基本掌握工作技能</a:t>
              </a:r>
              <a:endPara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545200" y="2000246"/>
            <a:ext cx="1219200" cy="1923867"/>
            <a:chOff x="2878385" y="1757358"/>
            <a:chExt cx="1219200" cy="1923867"/>
          </a:xfrm>
        </p:grpSpPr>
        <p:sp>
          <p:nvSpPr>
            <p:cNvPr id="32" name="六边形 31"/>
            <p:cNvSpPr/>
            <p:nvPr/>
          </p:nvSpPr>
          <p:spPr bwMode="auto">
            <a:xfrm>
              <a:off x="2878385" y="2537625"/>
              <a:ext cx="1219200" cy="1143600"/>
            </a:xfrm>
            <a:prstGeom prst="hexagon">
              <a:avLst/>
            </a:pr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90513" marR="0" indent="-290513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itchFamily="2" charset="2"/>
                <a:buChar char="n"/>
                <a:tabLst/>
              </a:pPr>
              <a:endParaRPr kumimoji="0" lang="zh-CN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 bwMode="auto">
            <a:xfrm rot="5400000">
              <a:off x="3012872" y="2211215"/>
              <a:ext cx="646148" cy="5183"/>
            </a:xfrm>
            <a:prstGeom prst="line">
              <a:avLst/>
            </a:prstGeom>
            <a:ln w="12700">
              <a:solidFill>
                <a:srgbClr val="FF66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362154" y="1757358"/>
              <a:ext cx="304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1-2</a:t>
              </a: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06960" y="2700890"/>
              <a:ext cx="1143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提供</a:t>
              </a:r>
              <a:endPara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第二阶段岗位培训课程，加深工作技能培养</a:t>
              </a:r>
              <a:endPara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045398" y="1928808"/>
            <a:ext cx="1219200" cy="2143966"/>
            <a:chOff x="4078535" y="1842059"/>
            <a:chExt cx="1219200" cy="2143966"/>
          </a:xfrm>
        </p:grpSpPr>
        <p:sp>
          <p:nvSpPr>
            <p:cNvPr id="37" name="六边形 36"/>
            <p:cNvSpPr/>
            <p:nvPr/>
          </p:nvSpPr>
          <p:spPr bwMode="auto">
            <a:xfrm>
              <a:off x="4078535" y="2842425"/>
              <a:ext cx="1219200" cy="1143600"/>
            </a:xfrm>
            <a:prstGeom prst="hexagon">
              <a:avLst/>
            </a:pr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90513" marR="0" indent="-290513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itchFamily="2" charset="2"/>
                <a:buChar char="n"/>
                <a:tabLst/>
              </a:pPr>
              <a:endParaRPr kumimoji="0" lang="zh-CN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8" name="直接连接符 37"/>
            <p:cNvCxnSpPr>
              <a:stCxn id="15" idx="2"/>
            </p:cNvCxnSpPr>
            <p:nvPr/>
          </p:nvCxnSpPr>
          <p:spPr bwMode="auto">
            <a:xfrm rot="5400000">
              <a:off x="4087018" y="2323368"/>
              <a:ext cx="985668" cy="23050"/>
            </a:xfrm>
            <a:prstGeom prst="line">
              <a:avLst/>
            </a:prstGeom>
            <a:ln w="12700">
              <a:solidFill>
                <a:srgbClr val="FF66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02618" y="1919283"/>
              <a:ext cx="2750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2-5</a:t>
              </a: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13585" y="2985067"/>
              <a:ext cx="1143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提高专业能</a:t>
              </a:r>
              <a:endPara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力，配合在职辅导，熟练掌握工作技能</a:t>
              </a:r>
              <a:endPara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74158" y="1928808"/>
            <a:ext cx="1226670" cy="1926945"/>
            <a:chOff x="5271215" y="1754280"/>
            <a:chExt cx="1226670" cy="1926945"/>
          </a:xfrm>
        </p:grpSpPr>
        <p:sp>
          <p:nvSpPr>
            <p:cNvPr id="42" name="六边形 41"/>
            <p:cNvSpPr/>
            <p:nvPr/>
          </p:nvSpPr>
          <p:spPr bwMode="auto">
            <a:xfrm>
              <a:off x="5278685" y="2537625"/>
              <a:ext cx="1219200" cy="1143600"/>
            </a:xfrm>
            <a:prstGeom prst="hexagon">
              <a:avLst/>
            </a:pr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90513" marR="0" indent="-290513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itchFamily="2" charset="2"/>
                <a:buChar char="n"/>
                <a:tabLst/>
              </a:pPr>
              <a:endParaRPr kumimoji="0" lang="zh-CN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 bwMode="auto">
            <a:xfrm rot="5400000">
              <a:off x="5531357" y="2138477"/>
              <a:ext cx="685801" cy="5184"/>
            </a:xfrm>
            <a:prstGeom prst="line">
              <a:avLst/>
            </a:prstGeom>
            <a:ln w="12700">
              <a:solidFill>
                <a:srgbClr val="FF66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885077" y="1754280"/>
              <a:ext cx="304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5-8</a:t>
              </a: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71215" y="2647950"/>
              <a:ext cx="1219200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制定个人发</a:t>
              </a:r>
              <a:endPara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展计划，提升专业和管理能力，为下一发展目标做准备</a:t>
              </a:r>
              <a:endPara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74356" y="1857370"/>
            <a:ext cx="1222250" cy="2239433"/>
            <a:chOff x="6475785" y="1746592"/>
            <a:chExt cx="1222250" cy="2239433"/>
          </a:xfrm>
        </p:grpSpPr>
        <p:sp>
          <p:nvSpPr>
            <p:cNvPr id="47" name="六边形 46"/>
            <p:cNvSpPr/>
            <p:nvPr/>
          </p:nvSpPr>
          <p:spPr bwMode="auto">
            <a:xfrm>
              <a:off x="6478835" y="2842425"/>
              <a:ext cx="1219200" cy="1143600"/>
            </a:xfrm>
            <a:prstGeom prst="hexagon">
              <a:avLst/>
            </a:pr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90513" marR="0" indent="-290513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itchFamily="2" charset="2"/>
                <a:buChar char="n"/>
                <a:tabLst/>
              </a:pPr>
              <a:endParaRPr kumimoji="0" lang="zh-CN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 bwMode="auto">
            <a:xfrm rot="5400000">
              <a:off x="6472425" y="2288832"/>
              <a:ext cx="1086068" cy="1588"/>
            </a:xfrm>
            <a:prstGeom prst="line">
              <a:avLst/>
            </a:prstGeom>
            <a:ln w="12700">
              <a:solidFill>
                <a:srgbClr val="FF66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021274" y="1917584"/>
              <a:ext cx="304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8</a:t>
              </a: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年以上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75785" y="2938120"/>
              <a:ext cx="1219200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通过内部人才</a:t>
              </a:r>
              <a:endPara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buNone/>
              </a:pPr>
              <a:r>
                <a:rPr lang="zh-CN" altLang="en-US" sz="10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盘点识别高潜力人才，通过不同发展手段，培养储备人才</a:t>
              </a:r>
              <a:endPara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184489" y="421482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实习生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47013" y="421482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助理工程师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31150" y="421482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工程师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17034" y="421482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高级工程师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39169" y="4214824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工程经理</a:t>
            </a:r>
            <a:r>
              <a:rPr lang="en-US" altLang="zh-CN" sz="12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专家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1916163" y="4361191"/>
            <a:ext cx="6576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3688208" y="4359603"/>
            <a:ext cx="6576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4959422" y="4358015"/>
            <a:ext cx="6576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6677538" y="4356427"/>
            <a:ext cx="6576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84887" y="452561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实习生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46492" y="45256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专员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04434" y="45256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主管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62594" y="45256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经理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39567" y="45256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b="1" dirty="0" smtClean="0">
                <a:latin typeface="宋体" pitchFamily="2" charset="-122"/>
                <a:ea typeface="宋体" pitchFamily="2" charset="-122"/>
              </a:rPr>
              <a:t>总监</a:t>
            </a:r>
            <a:endParaRPr lang="zh-CN" altLang="en-US" sz="1200" b="1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1916561" y="4671986"/>
            <a:ext cx="6576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3688606" y="4670398"/>
            <a:ext cx="6576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4959820" y="4668810"/>
            <a:ext cx="6576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677936" y="4667222"/>
            <a:ext cx="6576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4"/>
          <p:cNvSpPr txBox="1">
            <a:spLocks noChangeArrowheads="1"/>
          </p:cNvSpPr>
          <p:nvPr/>
        </p:nvSpPr>
        <p:spPr>
          <a:xfrm>
            <a:off x="560845" y="57249"/>
            <a:ext cx="3765988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培养方案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063683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1" y="481107"/>
            <a:ext cx="9143999" cy="46841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4901" y="642254"/>
            <a:ext cx="62100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固定工资的保障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，按月定时发放</a:t>
            </a:r>
            <a:endParaRPr lang="zh-CN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突出业绩的项目奖励</a:t>
            </a:r>
          </a:p>
          <a:p>
            <a:pPr>
              <a:lnSpc>
                <a:spcPts val="2400"/>
              </a:lnSpc>
            </a:pP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基于绩效的年终奖金</a:t>
            </a:r>
          </a:p>
          <a:p>
            <a:pPr>
              <a:lnSpc>
                <a:spcPts val="2400"/>
              </a:lnSpc>
            </a:pP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节日福利和生日祝福</a:t>
            </a:r>
          </a:p>
          <a:p>
            <a:pPr>
              <a:lnSpc>
                <a:spcPts val="2400"/>
              </a:lnSpc>
            </a:pP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含养老、医疗、工伤、失业、生育保险在内的全套社会保险和住房公积金</a:t>
            </a:r>
          </a:p>
          <a:p>
            <a:pPr>
              <a:lnSpc>
                <a:spcPts val="2400"/>
              </a:lnSpc>
            </a:pP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额外的意外伤害商业保险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国家规定的全薪年休假、带薪病假</a:t>
            </a:r>
          </a:p>
          <a:p>
            <a:pPr>
              <a:lnSpc>
                <a:spcPts val="2400"/>
              </a:lnSpc>
            </a:pP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入户珠海、深圳、苏州</a:t>
            </a:r>
          </a:p>
        </p:txBody>
      </p:sp>
      <p:sp>
        <p:nvSpPr>
          <p:cNvPr id="14" name="矩形 13"/>
          <p:cNvSpPr/>
          <p:nvPr/>
        </p:nvSpPr>
        <p:spPr>
          <a:xfrm>
            <a:off x="213357" y="796834"/>
            <a:ext cx="108000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3357" y="1115554"/>
            <a:ext cx="108000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13357" y="1397494"/>
            <a:ext cx="108000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13357" y="1718854"/>
            <a:ext cx="108000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357" y="2016034"/>
            <a:ext cx="108000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13357" y="2616694"/>
            <a:ext cx="108000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13357" y="2913874"/>
            <a:ext cx="108000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13357" y="2329543"/>
            <a:ext cx="108000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4"/>
          <p:cNvSpPr txBox="1">
            <a:spLocks noChangeArrowheads="1"/>
          </p:cNvSpPr>
          <p:nvPr/>
        </p:nvSpPr>
        <p:spPr>
          <a:xfrm>
            <a:off x="560845" y="57249"/>
            <a:ext cx="3765988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薪资福利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06368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9051" y="475565"/>
            <a:ext cx="38653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buNone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运泰利自动化重视员工的业余文化生活，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公司内部组建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羽毛球队、篮球队、乒乓球队等文体社团，定期开展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各类竞赛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活动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并为员工组织包括文娱、体育、主题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party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、大型晚会、集体旅游、野外拓展训练等各种集体活动，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提供展现自身才华的大舞台，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营造了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大家庭的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融洽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气氛。</a:t>
            </a:r>
          </a:p>
        </p:txBody>
      </p:sp>
      <p:pic>
        <p:nvPicPr>
          <p:cNvPr id="12" name="图片 11" descr="QQ截图20150916103635.jpg"/>
          <p:cNvPicPr>
            <a:picLocks noChangeAspect="1"/>
          </p:cNvPicPr>
          <p:nvPr/>
        </p:nvPicPr>
        <p:blipFill>
          <a:blip r:embed="rId2"/>
          <a:srcRect t="11656" b="4831"/>
          <a:stretch>
            <a:fillRect/>
          </a:stretch>
        </p:blipFill>
        <p:spPr>
          <a:xfrm>
            <a:off x="4267201" y="2501798"/>
            <a:ext cx="4648200" cy="2445755"/>
          </a:xfrm>
          <a:prstGeom prst="rect">
            <a:avLst/>
          </a:prstGeom>
        </p:spPr>
      </p:pic>
      <p:pic>
        <p:nvPicPr>
          <p:cNvPr id="13" name="图片 12" descr="QQ截图201509161044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1" y="724514"/>
            <a:ext cx="2184806" cy="1627458"/>
          </a:xfrm>
          <a:prstGeom prst="rect">
            <a:avLst/>
          </a:prstGeom>
        </p:spPr>
      </p:pic>
      <p:pic>
        <p:nvPicPr>
          <p:cNvPr id="1026" name="Picture 2" descr="D:\B各项工作\校园招聘\活动\拓展3.JPG"/>
          <p:cNvPicPr>
            <a:picLocks noChangeAspect="1" noChangeArrowheads="1"/>
          </p:cNvPicPr>
          <p:nvPr/>
        </p:nvPicPr>
        <p:blipFill>
          <a:blip r:embed="rId4"/>
          <a:srcRect t="8430"/>
          <a:stretch>
            <a:fillRect/>
          </a:stretch>
        </p:blipFill>
        <p:spPr bwMode="auto">
          <a:xfrm>
            <a:off x="6622391" y="724514"/>
            <a:ext cx="2245385" cy="1627458"/>
          </a:xfrm>
          <a:prstGeom prst="rect">
            <a:avLst/>
          </a:prstGeom>
          <a:noFill/>
        </p:spPr>
      </p:pic>
      <p:pic>
        <p:nvPicPr>
          <p:cNvPr id="18" name="图片 17" descr="E34E8B11-13B2-4AF6-B440-BD6485873BB7.JPG"/>
          <p:cNvPicPr>
            <a:picLocks noChangeAspect="1"/>
          </p:cNvPicPr>
          <p:nvPr/>
        </p:nvPicPr>
        <p:blipFill>
          <a:blip r:embed="rId5"/>
          <a:srcRect t="10845" b="4887"/>
          <a:stretch>
            <a:fillRect/>
          </a:stretch>
        </p:blipFill>
        <p:spPr>
          <a:xfrm>
            <a:off x="408446" y="2722334"/>
            <a:ext cx="3527132" cy="2187245"/>
          </a:xfrm>
          <a:prstGeom prst="rect">
            <a:avLst/>
          </a:prstGeom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560845" y="57249"/>
            <a:ext cx="3765988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娱乐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652626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560845" y="57249"/>
            <a:ext cx="3765988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  <a:cs typeface="Arial"/>
              </a:rPr>
              <a:t>解答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1769" y="582824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、关于社保：</a:t>
            </a:r>
            <a:endParaRPr lang="zh-CN" altLang="en-US" sz="1200" b="1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975" y="866523"/>
            <a:ext cx="7756362" cy="3339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81785" y="4205551"/>
            <a:ext cx="793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珠海、深圳地区按照薪资总额的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缴纳五险，不足缴费基数的按照缴费基数缴纳。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苏州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地区按照缴费基数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缴纳，需要另交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元大病医疗，缴费金额为个人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288.19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元、企业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806.41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元。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1769" y="1335299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3</a:t>
            </a:r>
            <a:r>
              <a:rPr lang="zh-CN" altLang="en-US" sz="1200" b="1" dirty="0" smtClean="0"/>
              <a:t>、工作时间：</a:t>
            </a:r>
            <a:endParaRPr lang="zh-CN" altLang="en-US" sz="1200" b="1" dirty="0"/>
          </a:p>
        </p:txBody>
      </p:sp>
      <p:sp>
        <p:nvSpPr>
          <p:cNvPr id="4" name="矩形 3"/>
          <p:cNvSpPr/>
          <p:nvPr/>
        </p:nvSpPr>
        <p:spPr>
          <a:xfrm>
            <a:off x="676275" y="1599426"/>
            <a:ext cx="7715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目前公司主要客户是国外客户，因为时差的问题，周六上午要上班；预计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1-2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年内改革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天工作制。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1769" y="2040149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4</a:t>
            </a:r>
            <a:r>
              <a:rPr lang="zh-CN" altLang="en-US" sz="1200" b="1" dirty="0" smtClean="0"/>
              <a:t>、加班情况：</a:t>
            </a:r>
            <a:endParaRPr lang="zh-CN" altLang="en-US" sz="1200" b="1" dirty="0"/>
          </a:p>
        </p:txBody>
      </p:sp>
      <p:sp>
        <p:nvSpPr>
          <p:cNvPr id="6" name="矩形 5"/>
          <p:cNvSpPr/>
          <p:nvPr/>
        </p:nvSpPr>
        <p:spPr>
          <a:xfrm>
            <a:off x="676275" y="2313801"/>
            <a:ext cx="7715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200" dirty="0" smtClean="0"/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公司实行项目管理制，各个项目因为项目时间要求，质量要求，成本要求，而可能产生不同的加班，不可否认，加班在以研发为主的企业都是普遍存在的，加班以调休为主，无法安排调休的，以年度为单位按国家相关规定结算加班费，年终一次性发放。 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按照法律规定劳动定额是正常工作时间内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70%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的人能完成的工作量为核定，如果是因为你个人消极怠工或绩效表现不好而产生的，请不要认为那是加班。</a:t>
            </a:r>
          </a:p>
          <a:p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681769" y="3440324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5</a:t>
            </a:r>
            <a:r>
              <a:rPr lang="zh-CN" altLang="en-US" sz="1200" b="1" dirty="0" smtClean="0"/>
              <a:t>、实习安排：</a:t>
            </a:r>
            <a:endParaRPr lang="zh-CN" altLang="en-US" sz="1200" b="1" dirty="0"/>
          </a:p>
        </p:txBody>
      </p:sp>
      <p:sp>
        <p:nvSpPr>
          <p:cNvPr id="8" name="矩形 7"/>
          <p:cNvSpPr/>
          <p:nvPr/>
        </p:nvSpPr>
        <p:spPr>
          <a:xfrm>
            <a:off x="676275" y="3704451"/>
            <a:ext cx="7715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200" dirty="0" smtClean="0"/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实习指学生正式拿到毕业证之前的阶段；双方签订实习协议；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实习期间，公司统一食宿，费用全免，并根据学历和院校类别给予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2000-5000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的实习补贴；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可实习时间由学生本人确定，公司提倡实习但不强制，你们定好时间通知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，统一安排；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实习根据岗位类别直接在岗实习，由部门资深人员指导，提前熟悉工作内容；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实习期间如因毕业设计等原因，可请假批准回校。</a:t>
            </a:r>
          </a:p>
          <a:p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681769" y="563774"/>
            <a:ext cx="1346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、关于公积金：</a:t>
            </a:r>
            <a:endParaRPr lang="zh-CN" altLang="en-US" sz="1200" b="1" dirty="0"/>
          </a:p>
        </p:txBody>
      </p:sp>
      <p:sp>
        <p:nvSpPr>
          <p:cNvPr id="10" name="矩形 9"/>
          <p:cNvSpPr/>
          <p:nvPr/>
        </p:nvSpPr>
        <p:spPr>
          <a:xfrm>
            <a:off x="681769" y="819150"/>
            <a:ext cx="7833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年起按工资总额缴纳，珠海，深圳公司执行购买比例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，其中公司支付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，个人支付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；苏州公司执行购买比例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，其中公司支付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8%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，个人支付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8%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1769" y="649499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6</a:t>
            </a:r>
            <a:r>
              <a:rPr lang="zh-CN" altLang="en-US" sz="1200" b="1" dirty="0" smtClean="0"/>
              <a:t>、食宿安排：</a:t>
            </a:r>
            <a:endParaRPr lang="zh-CN" altLang="en-US" sz="1200" b="1" dirty="0"/>
          </a:p>
        </p:txBody>
      </p:sp>
      <p:sp>
        <p:nvSpPr>
          <p:cNvPr id="5" name="矩形 4"/>
          <p:cNvSpPr/>
          <p:nvPr/>
        </p:nvSpPr>
        <p:spPr>
          <a:xfrm>
            <a:off x="676275" y="913626"/>
            <a:ext cx="7715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200" dirty="0" smtClean="0"/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试用期内食宿全免；如试用期内无法安排食宿，会另行发放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元食宿补贴；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试用期转正后一般情况可继续食宿，公司会扣一部分食宿费用，具体参考各地方标准；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珠海食堂餐标：两荤一素一汤，管饱（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天，多余部分由公司统 一补足）；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苏州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深圳食堂：工业园区公共食堂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,5-8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餐；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珠海宿舍标准：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，空调，洗衣机，热水器，床，席梦思，衣柜，书桌，等；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  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本科生及硕士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2-4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间，博士一房一厅，公司统一安排；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苏州，深圳宿舍：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人一间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水电费公摊，简单家具配置</a:t>
            </a:r>
          </a:p>
          <a:p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681769" y="2811674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7</a:t>
            </a:r>
            <a:r>
              <a:rPr lang="zh-CN" altLang="en-US" sz="1200" b="1" dirty="0" smtClean="0"/>
              <a:t>、工资调整：</a:t>
            </a:r>
            <a:endParaRPr lang="zh-CN" altLang="en-US" sz="1200" b="1" dirty="0"/>
          </a:p>
        </p:txBody>
      </p:sp>
      <p:sp>
        <p:nvSpPr>
          <p:cNvPr id="7" name="矩形 6"/>
          <p:cNvSpPr/>
          <p:nvPr/>
        </p:nvSpPr>
        <p:spPr>
          <a:xfrm>
            <a:off x="676275" y="3085326"/>
            <a:ext cx="7715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200" dirty="0" smtClean="0"/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公司实行工资保密制度；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offer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中工资包含了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的食宿补贴，电话补贴（试岗位情况而定）；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校招学生加入公司第一年：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offer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工资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*13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薪，不做年终绩效考核，年终绩效奖金会根据您当年的实际工作时长进行相应折算发放，原则上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届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同学在试用期已经在享受正式工资水平，所以转正工资不再调整，如有个别同学表现特别优异的，专案处理；</a:t>
            </a: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第二年开始：年度调薪每年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月普调，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月专案调整，调薪幅度按当年度调薪政策执行，原则上每次调薪与上次间隔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个月；根据个人年度绩效水平，公司评定年终奖和项目奖金，上不封顶，下不设限，（由于无法评估金额及幅度，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offer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中没有提及）</a:t>
            </a:r>
          </a:p>
          <a:p>
            <a:endParaRPr lang="zh-CN" altLang="en-US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76275" y="808851"/>
            <a:ext cx="7715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200" dirty="0" smtClean="0"/>
              <a:t> 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日统一办理入职手续，个别院校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日还未正式毕业的延后办理；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入职资料准备：身份证复印件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份，原件审核；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                            就业推荐表原件，成绩表原件；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    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最高学历毕业证，学位证等有关证件复印件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份，原件审核；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                            相关职业资格证书原件及复印件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份；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       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寸彩色照片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张；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    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计生证明或未婚证（仅限于女职工提供）；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    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体检证明（三甲级以上医院入职体检证明合格为准，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个月内有效）；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                            中国交通银行卡号复印件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份（要求珠海地区交通银行开户）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入职签订劳动合同，合同期三年，试用期不超过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个月；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1769" y="2973599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9</a:t>
            </a:r>
            <a:r>
              <a:rPr lang="zh-CN" altLang="en-US" sz="1200" b="1" dirty="0" smtClean="0"/>
              <a:t>、培训轮岗：</a:t>
            </a:r>
            <a:endParaRPr lang="zh-CN" altLang="en-US" sz="1200" b="1" dirty="0"/>
          </a:p>
        </p:txBody>
      </p:sp>
      <p:sp>
        <p:nvSpPr>
          <p:cNvPr id="4" name="矩形 3"/>
          <p:cNvSpPr/>
          <p:nvPr/>
        </p:nvSpPr>
        <p:spPr>
          <a:xfrm>
            <a:off x="676275" y="3285351"/>
            <a:ext cx="7715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200" dirty="0" smtClean="0"/>
              <a:t>  </a:t>
            </a:r>
            <a:r>
              <a:rPr lang="en-US" altLang="zh-CN" sz="1200" dirty="0" smtClean="0"/>
              <a:t>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正式入职后，公司统一安排封闭式培训，内容包括企业文化，商务礼仪，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内网操作等课程；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然后根据岗位类别进入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3-6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个月轮岗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培训；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导师制度：每个学生专配资深人员作为导师团队进行工作指导；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整体培训评估，试用期能力考核，根据学生及部门双方意愿定岗；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 培训结束后工作地点原则上按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offer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上地点分配，个别学生需要调换着需按公司需求进行调配；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在岗定期专业和技能培训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200" dirty="0" smtClean="0"/>
          </a:p>
          <a:p>
            <a:endParaRPr lang="zh-CN" altLang="en-US" sz="1200" dirty="0" smtClean="0"/>
          </a:p>
          <a:p>
            <a:endParaRPr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681769" y="535199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8</a:t>
            </a:r>
            <a:r>
              <a:rPr lang="zh-CN" altLang="en-US" sz="1200" b="1" dirty="0" smtClean="0"/>
              <a:t>、正式聘用：</a:t>
            </a:r>
            <a:endParaRPr lang="zh-CN" altLang="en-US" sz="1200" b="1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6275" y="808851"/>
            <a:ext cx="77152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200" dirty="0" smtClean="0"/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公司可接收户口和档案迁移，具体信息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已统一填入三方协议中；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不做户口和档案迁移的同学，按各院校规定，公司会出具不接收证明；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户口迁移和档案迁移的同学，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统一于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3-6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月办理，咨询联系人：吴佳菊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0756-3906217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</a:t>
            </a:r>
          </a:p>
          <a:p>
            <a:r>
              <a:rPr lang="zh-CN" altLang="en-US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流程：     学生把就业推荐表原件，成绩表原件及身份证复印件</a:t>
            </a:r>
            <a:r>
              <a:rPr lang="en-US" altLang="zh-CN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份寄回公司        </a:t>
            </a:r>
            <a:endParaRPr lang="en-US" altLang="zh-CN" sz="1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        HR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统一去珠海档案托管中心办理“档案接收函”</a:t>
            </a: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（接收函中会明确说明报到证的填写说明、档案邮寄的地址和方式，联系人）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        </a:t>
            </a:r>
            <a:r>
              <a:rPr lang="en-US" altLang="zh-CN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将“档案接收函”寄回给学生，学生交回学校就业指导中心，由学校开具“报到证”</a:t>
            </a:r>
            <a:endParaRPr lang="en-US" altLang="zh-CN" sz="1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        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学生将“报到证”带回公司办理报到和户口接收，户口接收需准备：</a:t>
            </a:r>
            <a:r>
              <a:rPr lang="en-US" altLang="zh-CN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由学校开具户口迁移书、</a:t>
            </a:r>
            <a:r>
              <a:rPr lang="en-US" altLang="zh-CN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学校集体户口主页及本人页复印件（加盖学校公章或当地派出所公章证明与原件相符）、</a:t>
            </a:r>
            <a:r>
              <a:rPr lang="en-US" altLang="zh-CN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原户口所在地计生部门办理婚育证明）</a:t>
            </a:r>
            <a:endParaRPr lang="en-US" altLang="zh-CN" sz="1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党团组织关系可接收，由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统一办理，由于党组织关系转移的函件有效期只有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天，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请同学们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月底离开学校时再开具转移证明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1769" y="535199"/>
            <a:ext cx="1277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10</a:t>
            </a:r>
            <a:r>
              <a:rPr lang="zh-CN" altLang="en-US" sz="1200" b="1" dirty="0" smtClean="0"/>
              <a:t>、户口档案：</a:t>
            </a:r>
            <a:endParaRPr lang="zh-CN" altLang="en-US" sz="1200" b="1" dirty="0"/>
          </a:p>
        </p:txBody>
      </p:sp>
      <p:sp>
        <p:nvSpPr>
          <p:cNvPr id="10" name="右箭头 9"/>
          <p:cNvSpPr/>
          <p:nvPr/>
        </p:nvSpPr>
        <p:spPr>
          <a:xfrm rot="16200000" flipH="1">
            <a:off x="2633665" y="1738315"/>
            <a:ext cx="295276" cy="3429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6200000" flipH="1">
            <a:off x="2633665" y="2195515"/>
            <a:ext cx="295276" cy="3429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16200000" flipH="1">
            <a:off x="2633665" y="2652715"/>
            <a:ext cx="295276" cy="3429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 descr="4-roger.jpg"/>
          <p:cNvPicPr>
            <a:picLocks noChangeAspect="1"/>
          </p:cNvPicPr>
          <p:nvPr/>
        </p:nvPicPr>
        <p:blipFill>
          <a:blip r:embed="rId3">
            <a:lum bright="24000"/>
          </a:blip>
          <a:stretch>
            <a:fillRect/>
          </a:stretch>
        </p:blipFill>
        <p:spPr bwMode="auto">
          <a:xfrm>
            <a:off x="443948" y="933450"/>
            <a:ext cx="8202111" cy="378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309055" y="9624"/>
            <a:ext cx="2675821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简介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443948" y="532965"/>
            <a:ext cx="8132693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长园集团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珠海市运泰利自动化设备有限公司于</a:t>
            </a:r>
            <a:r>
              <a:rPr lang="en-US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2006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年成立于珠海，公司自建成以来，一直致力于开发高端自动化测试设备及组装装备，为消费类电子行业、汽车业、医疗行业、</a:t>
            </a:r>
            <a:r>
              <a:rPr lang="en-US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LED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照明行业、新能源行业提供优质精细的自动化解决方案。 运泰利自动化凭借着不断的科技创新，获得了市场及业界的高度认可，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年正式成为 著名科技型上市公司长园</a:t>
            </a:r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团（ＣＹＧ） 全资子公司。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运泰利自动化正在在珠海高新区投资建设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 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运泰利智能装备科技园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，未来运泰利智能装备科技园将成为智能工业装备研究中心；工业</a:t>
            </a:r>
            <a:r>
              <a:rPr lang="en-US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4.0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智能工厂系统软件开发中心；新能源汽车与智能汽车电子的研发与制造中心；全球领先的各类专业传感技术及运动控制技术实验室；“智能化示范工厂”。</a:t>
            </a:r>
          </a:p>
          <a:p>
            <a:pPr>
              <a:lnSpc>
                <a:spcPts val="2400"/>
              </a:lnSpc>
            </a:pP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5800" y="781050"/>
            <a:ext cx="5153025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珠海运泰利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地址：珠海市斗门区新青科技园新青三路洋青街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   </a:t>
            </a:r>
          </a:p>
          <a:p>
            <a:pPr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电话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:  +86-756-6348000</a:t>
            </a:r>
          </a:p>
          <a:p>
            <a:pPr>
              <a:lnSpc>
                <a:spcPct val="120000"/>
              </a:lnSpc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深圳运泰利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地址：深圳市光明新区光明高新科技园光明路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3009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栋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层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</a:t>
            </a:r>
          </a:p>
          <a:p>
            <a:pPr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电话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:  +86-755-23198806     </a:t>
            </a: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苏州运泰利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地址：苏州市经济开发区南官渡路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                        </a:t>
            </a:r>
          </a:p>
          <a:p>
            <a:pPr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电话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: +86-512-69551398,69552718</a:t>
            </a:r>
            <a:endParaRPr lang="zh-CN" altLang="en-US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1294" y="554249"/>
            <a:ext cx="1269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11</a:t>
            </a:r>
            <a:r>
              <a:rPr lang="zh-CN" altLang="en-US" sz="1200" b="1" dirty="0" smtClean="0"/>
              <a:t>、联系方式：</a:t>
            </a:r>
            <a:endParaRPr lang="zh-CN" altLang="en-US" sz="1200" b="1" dirty="0"/>
          </a:p>
        </p:txBody>
      </p:sp>
      <p:pic>
        <p:nvPicPr>
          <p:cNvPr id="5" name="图片 9" descr="---------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3850" y="591562"/>
            <a:ext cx="20574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7" descr="------------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2819" y="2051160"/>
            <a:ext cx="2057399" cy="139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公司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19" y="3514724"/>
            <a:ext cx="2057398" cy="13930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=2486828842,2446476674&amp;fm=21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62" y="1930971"/>
            <a:ext cx="3205163" cy="2406607"/>
          </a:xfrm>
          <a:prstGeom prst="rect">
            <a:avLst/>
          </a:prstGeom>
        </p:spPr>
      </p:pic>
      <p:pic>
        <p:nvPicPr>
          <p:cNvPr id="6" name="图片 5" descr="运泰利logo new 40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80327" y="126607"/>
            <a:ext cx="1340515" cy="3326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9534" y="23024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3312" y="965489"/>
            <a:ext cx="580216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5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欢迎你的加入</a:t>
            </a:r>
            <a:r>
              <a:rPr lang="en-US" altLang="zh-CN" sz="55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…</a:t>
            </a:r>
          </a:p>
          <a:p>
            <a:r>
              <a:rPr lang="en-US" altLang="zh-CN" sz="6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Welcome        </a:t>
            </a:r>
            <a:r>
              <a:rPr lang="en-US" altLang="zh-CN" sz="4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to join us</a:t>
            </a:r>
            <a:r>
              <a:rPr lang="zh-CN" altLang="en-US" sz="4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。。。</a:t>
            </a:r>
            <a:endParaRPr lang="zh-CN" altLang="en-US" sz="4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16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309055" y="9624"/>
            <a:ext cx="2675821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长园集团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  <a:cs typeface="Arial"/>
              </a:rPr>
              <a:t>简介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2118" y="609600"/>
            <a:ext cx="31221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    长园集团是由中科院创立的国家级高新技术企业，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2002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月在上海证券交易所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股上市，股票代码：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600525.SH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长园集团专业从事辐射功能材料和智能电网设备研发、制造与服务， 拥有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家控股子公司、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个国家级检测中心、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个博士后科研工作站和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5500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名员工的科技型产业集团。长园集团连续多年入选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福布斯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》“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中国潜力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强”、“亚太潜力</a:t>
            </a:r>
            <a:r>
              <a:rPr lang="en-US" altLang="en-US" sz="1200" dirty="0" smtClean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强”和“中国上市公司最佳老板”等榜单。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</a:t>
            </a:r>
          </a:p>
          <a:p>
            <a:pPr>
              <a:lnSpc>
                <a:spcPts val="24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2118" y="2202418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pic>
        <p:nvPicPr>
          <p:cNvPr id="6" name="图片 5" descr="Nipic_10361578_20140804213404221000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9525" y="609600"/>
            <a:ext cx="5021124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309055" y="9624"/>
            <a:ext cx="2675821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  <a:cs typeface="Arial"/>
              </a:rPr>
              <a:t>达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明软件简介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672394" y="947698"/>
            <a:ext cx="3794832" cy="322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buNone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达明软件是运泰利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自动化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旗下的一家专业软件公司，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致力于工业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4.0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智能软件系统开发，同时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开发各类专业的软件，并利用我们在自动化领域的优势，拓展核心竞争力，为客户提供增值服务及配套解决方案，成为消费类电子、汽车、医疗、新能源等领域顶级客户的一流服务商。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000"/>
              </a:lnSpc>
              <a:buNone/>
            </a:pP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000"/>
              </a:lnSpc>
              <a:buNone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公司位于珠海市南方软件园内，软件园现已入驻国内外著名软件企业近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家，已形成以软件开发，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IC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设计，服务外包为核心的产业主体，成为珠海软件产业的重要支撑力量。</a:t>
            </a:r>
            <a:endParaRPr lang="zh-CN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 descr="招聘折页3.jpg"/>
          <p:cNvPicPr>
            <a:picLocks noChangeAspect="1"/>
          </p:cNvPicPr>
          <p:nvPr/>
        </p:nvPicPr>
        <p:blipFill>
          <a:blip r:embed="rId3" cstate="print"/>
          <a:srcRect l="11133" r="2269"/>
          <a:stretch>
            <a:fillRect/>
          </a:stretch>
        </p:blipFill>
        <p:spPr>
          <a:xfrm>
            <a:off x="4667250" y="830702"/>
            <a:ext cx="4274499" cy="389157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309055" y="9624"/>
            <a:ext cx="2675821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  <a:cs typeface="Arial"/>
              </a:rPr>
              <a:t>发展历程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3899611"/>
            <a:ext cx="8321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  <a:buNone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ISO9001:2000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认证       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06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月：高新技术企业认证    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月：珠海市工程技术研究开发中心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400"/>
              </a:lnSpc>
              <a:buNone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05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月：北京理工大学产学研合作基地      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月：科技创新先进企业   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09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月：广东省工程中心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发展历程.jpg"/>
          <p:cNvPicPr>
            <a:picLocks noChangeAspect="1"/>
          </p:cNvPicPr>
          <p:nvPr/>
        </p:nvPicPr>
        <p:blipFill>
          <a:blip r:embed="rId3"/>
          <a:srcRect t="4192" b="5886"/>
          <a:stretch>
            <a:fillRect/>
          </a:stretch>
        </p:blipFill>
        <p:spPr>
          <a:xfrm>
            <a:off x="118872" y="535199"/>
            <a:ext cx="8906256" cy="3480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309055" y="9624"/>
            <a:ext cx="3329495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应用行业领域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  <p:pic>
        <p:nvPicPr>
          <p:cNvPr id="5" name="图片 4" descr="图形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09055" y="535199"/>
            <a:ext cx="8542337" cy="433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08445" y="9624"/>
            <a:ext cx="3765988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优势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064" y="642730"/>
            <a:ext cx="5398368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我们拥有：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  <a:buFont typeface="Wingdings" pitchFamily="2" charset="2"/>
              <a:buChar char="ü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上市公司的发展平台，工业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4.0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智能装备行业前景；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世界一流的客户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：欧美客户，日本，韩国等；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  <a:buFont typeface="Wingdings" pitchFamily="2" charset="2"/>
              <a:buChar char="ü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行业领先的专业技术水平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  <a:buFont typeface="Wingdings" pitchFamily="2" charset="2"/>
              <a:buChar char="ü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发达国家的工作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机会：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欧洲、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美国、日本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等国家；</a:t>
            </a:r>
            <a:endParaRPr lang="zh-CN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  <a:buFont typeface="Wingdings" pitchFamily="2" charset="2"/>
              <a:buChar char="ü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研发设计类岗位有利于个人价值的增值；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  <a:buFont typeface="Wingdings" pitchFamily="2" charset="2"/>
              <a:buChar char="ü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 中国最适宜居住城市环境的工作机会</a:t>
            </a:r>
          </a:p>
          <a:p>
            <a:pPr>
              <a:lnSpc>
                <a:spcPts val="28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3" descr="D:\pic_处理 素材\05106369fa68392ac757f23a5d5089e3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90330" y="535199"/>
            <a:ext cx="8063870" cy="4179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06368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7700" y="863590"/>
            <a:ext cx="4410075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愿          景：  </a:t>
            </a:r>
            <a:r>
              <a:rPr lang="zh-CN" altLang="en-US" sz="1200" dirty="0" smtClean="0"/>
              <a:t>技术见长受人尊敬的百年老店。 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使          命：  不断提高中国制造业的竞争力！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en-US" sz="1200" spc="300" dirty="0" smtClean="0">
                <a:latin typeface="微软雅黑" pitchFamily="34" charset="-122"/>
                <a:ea typeface="微软雅黑" pitchFamily="34" charset="-122"/>
              </a:rPr>
              <a:t>企业精神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：  诚信：忠诚企业，信守社会。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包容：海纳百川，聚力共赢。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激情：锐意进取，追求卓越。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尊重：以人为本，激发潜能。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人才发展： 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  <a:buFont typeface="Wingdings" pitchFamily="2" charset="2"/>
              <a:buChar char="Ø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完善、乐于分享的培训平台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  <a:buFont typeface="Wingdings" pitchFamily="2" charset="2"/>
              <a:buChar char="Ø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高效、严谨务实的工作流程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800"/>
              </a:lnSpc>
              <a:buFont typeface="Wingdings" pitchFamily="2" charset="2"/>
              <a:buChar char="Ø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zh-CN" sz="1200" dirty="0" smtClean="0">
                <a:latin typeface="微软雅黑" pitchFamily="34" charset="-122"/>
                <a:ea typeface="微软雅黑" pitchFamily="34" charset="-122"/>
              </a:rPr>
              <a:t>公开透明，以结果为导向的考核竞争机制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08445" y="9624"/>
            <a:ext cx="3765988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  <a:cs typeface="Arial"/>
              </a:rPr>
              <a:t>企业文化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  <p:pic>
        <p:nvPicPr>
          <p:cNvPr id="6" name="图片 5" descr="公司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76" y="3524594"/>
            <a:ext cx="2057400" cy="1377960"/>
          </a:xfrm>
          <a:prstGeom prst="rect">
            <a:avLst/>
          </a:prstGeom>
        </p:spPr>
      </p:pic>
      <p:pic>
        <p:nvPicPr>
          <p:cNvPr id="8" name="图片 7" descr="公司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76" y="2044020"/>
            <a:ext cx="2057400" cy="1394849"/>
          </a:xfrm>
          <a:prstGeom prst="rect">
            <a:avLst/>
          </a:prstGeom>
        </p:spPr>
      </p:pic>
      <p:pic>
        <p:nvPicPr>
          <p:cNvPr id="9" name="图片 8" descr="公司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494" y="542383"/>
            <a:ext cx="2057399" cy="14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397649" y="4736877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环境实验室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	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64991" y="2560749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声学实验室</a:t>
            </a:r>
            <a:r>
              <a:rPr lang="en-US" altLang="zh-CN" sz="1400" dirty="0" smtClean="0">
                <a:latin typeface="Helvetica"/>
                <a:cs typeface="Helvetica"/>
              </a:rPr>
              <a:t>	</a:t>
            </a:r>
            <a:endParaRPr lang="zh-CN" altLang="en-US" sz="1400" dirty="0">
              <a:latin typeface="Helvetica"/>
              <a:cs typeface="Helvetic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3346" y="869244"/>
            <a:ext cx="2438400" cy="141577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buNone/>
            </a:pPr>
            <a:r>
              <a:rPr lang="zh-CN" altLang="en-US" sz="13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我们拥有五种类型实验室：</a:t>
            </a:r>
            <a:endParaRPr lang="en-US" altLang="zh-CN" sz="13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None/>
            </a:pPr>
            <a:endParaRPr lang="en-US" altLang="zh-CN" sz="13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电子实验室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声学实验室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光学实验室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环境实验室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机械实验室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10" y="611401"/>
            <a:ext cx="4463674" cy="19071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19809" y="2868526"/>
            <a:ext cx="4463675" cy="1868351"/>
          </a:xfrm>
          <a:prstGeom prst="rect">
            <a:avLst/>
          </a:prstGeom>
        </p:spPr>
      </p:pic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408445" y="9624"/>
            <a:ext cx="3765988" cy="5255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运泰利自动化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-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黑体" pitchFamily="2" charset="-122"/>
                <a:ea typeface="黑体" pitchFamily="2" charset="-122"/>
                <a:cs typeface="Arial"/>
              </a:rPr>
              <a:t>多种研发实验室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黑体" pitchFamily="2" charset="-122"/>
              <a:ea typeface="黑体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1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15100</TotalTime>
  <Words>2491</Words>
  <Application>Microsoft Office PowerPoint</Application>
  <PresentationFormat>全屏显示(16:9)</PresentationFormat>
  <Paragraphs>277</Paragraphs>
  <Slides>21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1_自定义设计</vt:lpstr>
      <vt:lpstr>2_自定义设计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Hershey Wei</dc:creator>
  <cp:lastModifiedBy>ia204066</cp:lastModifiedBy>
  <cp:revision>515</cp:revision>
  <dcterms:created xsi:type="dcterms:W3CDTF">2014-05-15T02:27:55Z</dcterms:created>
  <dcterms:modified xsi:type="dcterms:W3CDTF">2017-01-05T06:12:32Z</dcterms:modified>
</cp:coreProperties>
</file>